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embeddedFontLst>
    <p:embeddedFont>
      <p:font typeface="Inter"/>
      <p:regular r:id="rId27"/>
    </p:embeddedFont>
    <p:embeddedFont>
      <p:font typeface="Inter"/>
      <p:regular r:id="rId28"/>
    </p:embeddedFont>
    <p:embeddedFont>
      <p:font typeface="Inter"/>
      <p:regular r:id="rId29"/>
    </p:embeddedFont>
    <p:embeddedFont>
      <p:font typeface="Inter"/>
      <p:regular r:id="rId30"/>
    </p:embeddedFont>
    <p:embeddedFont>
      <p:font typeface="Inter Semi Bold"/>
      <p:regular r:id="rId31"/>
    </p:embeddedFont>
    <p:embeddedFont>
      <p:font typeface="Inter Semi Bold"/>
      <p:regular r:id="rId32"/>
    </p:embeddedFont>
    <p:embeddedFont>
      <p:font typeface="Inter Semi Bold"/>
      <p:regular r:id="rId33"/>
    </p:embeddedFont>
    <p:embeddedFont>
      <p:font typeface="Inter Semi Bold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image" Target="../media/image-12-7.png"/><Relationship Id="rId8" Type="http://schemas.openxmlformats.org/officeDocument/2006/relationships/image" Target="../media/image-12-8.sv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image" Target="../media/image-4-8.png"/><Relationship Id="rId9" Type="http://schemas.openxmlformats.org/officeDocument/2006/relationships/image" Target="../media/image-4-9.sv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5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485305"/>
            <a:ext cx="4722763" cy="1162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Estruturação de Peças e Identificação do Momento Processual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96119" y="2697510"/>
            <a:ext cx="307523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01 — 2ª Fase OAB Penal (Exame 46)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96119" y="3077394"/>
            <a:ext cx="47227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Duração: 1h30min | Foco: Apelação, Alegações Finais e Resposta à Acusação</a:t>
            </a:r>
            <a:endParaRPr lang="en-US" sz="950" dirty="0"/>
          </a:p>
        </p:txBody>
      </p:sp>
      <p:sp>
        <p:nvSpPr>
          <p:cNvPr id="6" name="Shape 3"/>
          <p:cNvSpPr/>
          <p:nvPr/>
        </p:nvSpPr>
        <p:spPr>
          <a:xfrm>
            <a:off x="496119" y="3420145"/>
            <a:ext cx="893415" cy="233214"/>
          </a:xfrm>
          <a:prstGeom prst="roundRect">
            <a:avLst>
              <a:gd name="adj" fmla="val 17872"/>
            </a:avLst>
          </a:prstGeom>
          <a:solidFill>
            <a:srgbClr val="E7D5F6"/>
          </a:solidFill>
          <a:ln/>
        </p:spPr>
      </p:sp>
      <p:sp>
        <p:nvSpPr>
          <p:cNvPr id="7" name="Text 4"/>
          <p:cNvSpPr/>
          <p:nvPr/>
        </p:nvSpPr>
        <p:spPr>
          <a:xfrm>
            <a:off x="570533" y="3457352"/>
            <a:ext cx="744587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EXAME 46 OAB</a:t>
            </a:r>
            <a:endParaRPr lang="en-US" sz="750" dirty="0"/>
          </a:p>
        </p:txBody>
      </p:sp>
      <p:sp>
        <p:nvSpPr>
          <p:cNvPr id="8" name="Shape 5"/>
          <p:cNvSpPr/>
          <p:nvPr/>
        </p:nvSpPr>
        <p:spPr>
          <a:xfrm>
            <a:off x="1451521" y="3415382"/>
            <a:ext cx="2030016" cy="242739"/>
          </a:xfrm>
          <a:prstGeom prst="roundRect">
            <a:avLst>
              <a:gd name="adj" fmla="val 17171"/>
            </a:avLst>
          </a:prstGeom>
          <a:noFill/>
          <a:ln w="4763">
            <a:solidFill>
              <a:srgbClr val="6222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530697" y="3457352"/>
            <a:ext cx="1871663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622299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DIREITO PENAL E PROCESSUAL PENAL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8379" y="342528"/>
            <a:ext cx="5841653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Exemplo Prático — Estrutura de Razões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88379" y="964406"/>
            <a:ext cx="816724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Veja como aplicar a estrutura das razões recursais em um caso concreto. Este modelo comentado ilustra como organizar as teses e os fundamentos na prova.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88379" y="1487314"/>
            <a:ext cx="8167241" cy="707529"/>
          </a:xfrm>
          <a:prstGeom prst="roundRect">
            <a:avLst>
              <a:gd name="adj" fmla="val 7249"/>
            </a:avLst>
          </a:prstGeom>
          <a:solidFill>
            <a:srgbClr val="B6D6FC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419" y="1671191"/>
            <a:ext cx="152623" cy="12203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85081" y="1638002"/>
            <a:ext cx="764850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Caso Fictício: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João foi condenado a 1 ano de reclusão por furto simples. A defesa alega que: (1) houve cerceamento de defesa (nulidade processual), e (2) o crime é atípico pela aplicação do princípio da insignificância.</a:t>
            </a:r>
            <a:endParaRPr lang="en-US" sz="950" dirty="0"/>
          </a:p>
        </p:txBody>
      </p:sp>
      <p:sp>
        <p:nvSpPr>
          <p:cNvPr id="7" name="Shape 4"/>
          <p:cNvSpPr/>
          <p:nvPr/>
        </p:nvSpPr>
        <p:spPr>
          <a:xfrm>
            <a:off x="488379" y="2330053"/>
            <a:ext cx="2642295" cy="2470845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4092" y="2330053"/>
            <a:ext cx="57150" cy="2470845"/>
          </a:xfrm>
          <a:prstGeom prst="roundRect">
            <a:avLst>
              <a:gd name="adj" fmla="val 89738"/>
            </a:avLst>
          </a:prstGeom>
          <a:solidFill>
            <a:srgbClr val="622299"/>
          </a:solidFill>
          <a:ln/>
        </p:spPr>
      </p:sp>
      <p:sp>
        <p:nvSpPr>
          <p:cNvPr id="9" name="Text 6"/>
          <p:cNvSpPr/>
          <p:nvPr/>
        </p:nvSpPr>
        <p:spPr>
          <a:xfrm>
            <a:off x="667569" y="2466380"/>
            <a:ext cx="2326779" cy="381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D32F2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Tese Preliminar</a:t>
            </a:r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— Cerceamento de Defesa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67569" y="2919933"/>
            <a:ext cx="2326779" cy="174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"Verifica-se, in casu, flagrante cerceamento de defesa, porquanto o Juízo a quo indeferiu, sem fundamentação idônea, a oitiva de testemunha arrolada pela defesa, em violação ao art. 564, III, 'e', do Código de Processo Penal e ao princípio constitucional da ampla defesa (art. 5º, LV, CF)."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250853" y="2330053"/>
            <a:ext cx="2642295" cy="2470845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236565" y="2330053"/>
            <a:ext cx="57150" cy="2470845"/>
          </a:xfrm>
          <a:prstGeom prst="roundRect">
            <a:avLst>
              <a:gd name="adj" fmla="val 89738"/>
            </a:avLst>
          </a:prstGeom>
          <a:solidFill>
            <a:srgbClr val="622299"/>
          </a:solidFill>
          <a:ln/>
        </p:spPr>
      </p:sp>
      <p:sp>
        <p:nvSpPr>
          <p:cNvPr id="13" name="Text 10"/>
          <p:cNvSpPr/>
          <p:nvPr/>
        </p:nvSpPr>
        <p:spPr>
          <a:xfrm>
            <a:off x="3430042" y="2466380"/>
            <a:ext cx="2326779" cy="381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F4788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Tese de Mérito</a:t>
            </a:r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— Atipicidade (Insignificância)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430042" y="2919933"/>
            <a:ext cx="2326779" cy="174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"No mérito, a conduta imputada ao recorrente é materialmente atípica, ante a aplicação do princípio da insignificância, consagrado pelo Supremo Tribunal Federal (HC 84.412/SP). O valor subtraído (R$ 15,00) é ínfimo, ausentes a periculosidade social da ação, o dolo específico e a lesividade da conduta."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013326" y="2330053"/>
            <a:ext cx="2642295" cy="2470845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999038" y="2330053"/>
            <a:ext cx="57150" cy="2470845"/>
          </a:xfrm>
          <a:prstGeom prst="roundRect">
            <a:avLst>
              <a:gd name="adj" fmla="val 89738"/>
            </a:avLst>
          </a:prstGeom>
          <a:solidFill>
            <a:srgbClr val="622299"/>
          </a:solidFill>
          <a:ln/>
        </p:spPr>
      </p:sp>
      <p:sp>
        <p:nvSpPr>
          <p:cNvPr id="17" name="Text 14"/>
          <p:cNvSpPr/>
          <p:nvPr/>
        </p:nvSpPr>
        <p:spPr>
          <a:xfrm>
            <a:off x="6192515" y="2466380"/>
            <a:ext cx="2326779" cy="381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88E3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Fundamentos Legais e Jurisprudência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192515" y="2919933"/>
            <a:ext cx="2326779" cy="1163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Cite sempre: artigo do CPP ou CP + precedente do STF/STJ. Ex.: "Nesse sentido, STJ, HC 123.456/SP, Rel. Min. X, j. 00/00/0000." A jurisprudência reforça a tese e demonstra domínio técnico ao examinador.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3759" y="290140"/>
            <a:ext cx="3921696" cy="290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Pedidos — Principal e Subsidiários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03759" y="720403"/>
            <a:ext cx="7336408" cy="260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formulação de pedidos em cascata é um dos critérios de avaliação mais valorizados pela FGV. Demonstra domínio das teses defensivas e maximiza a pontuação. </a:t>
            </a:r>
            <a:pPr algn="l" indent="0" marL="0">
              <a:lnSpc>
                <a:spcPts val="1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Nunca formule apenas um pedido.</a:t>
            </a:r>
            <a:endParaRPr lang="en-US" sz="700" dirty="0"/>
          </a:p>
        </p:txBody>
      </p:sp>
      <p:sp>
        <p:nvSpPr>
          <p:cNvPr id="4" name="Shape 2"/>
          <p:cNvSpPr/>
          <p:nvPr/>
        </p:nvSpPr>
        <p:spPr>
          <a:xfrm>
            <a:off x="903759" y="1059284"/>
            <a:ext cx="611312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43967" y="122924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608088" y="1152302"/>
            <a:ext cx="1446461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Pedido Final (Subsidiário)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608088" y="1339453"/>
            <a:ext cx="4492972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 não substituir, que reconheça a reincidência para fins de dosimetria ou fixe regime mais benéfico</a:t>
            </a:r>
            <a:endParaRPr lang="en-US" sz="700" dirty="0"/>
          </a:p>
        </p:txBody>
      </p:sp>
      <p:sp>
        <p:nvSpPr>
          <p:cNvPr id="8" name="Shape 6"/>
          <p:cNvSpPr/>
          <p:nvPr/>
        </p:nvSpPr>
        <p:spPr>
          <a:xfrm>
            <a:off x="1561579" y="1560314"/>
            <a:ext cx="6632079" cy="4763"/>
          </a:xfrm>
          <a:prstGeom prst="roundRect">
            <a:avLst>
              <a:gd name="adj" fmla="val 820379"/>
            </a:avLst>
          </a:prstGeom>
          <a:solidFill>
            <a:srgbClr val="CDBBDC"/>
          </a:solidFill>
          <a:ln/>
        </p:spPr>
      </p:sp>
      <p:sp>
        <p:nvSpPr>
          <p:cNvPr id="9" name="Shape 7"/>
          <p:cNvSpPr/>
          <p:nvPr/>
        </p:nvSpPr>
        <p:spPr>
          <a:xfrm>
            <a:off x="903759" y="1609204"/>
            <a:ext cx="1222697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449660" y="177916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2219474" y="1702222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4º Subsidiário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2219474" y="1889373"/>
            <a:ext cx="4261024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 não fixar regime aberto, que substitua a pena privativa por restritiva de direitos (Art. 44, CP)</a:t>
            </a:r>
            <a:endParaRPr lang="en-US" sz="700" dirty="0"/>
          </a:p>
        </p:txBody>
      </p:sp>
      <p:sp>
        <p:nvSpPr>
          <p:cNvPr id="13" name="Shape 11"/>
          <p:cNvSpPr/>
          <p:nvPr/>
        </p:nvSpPr>
        <p:spPr>
          <a:xfrm>
            <a:off x="2172965" y="2110234"/>
            <a:ext cx="6020693" cy="4763"/>
          </a:xfrm>
          <a:prstGeom prst="roundRect">
            <a:avLst>
              <a:gd name="adj" fmla="val 820379"/>
            </a:avLst>
          </a:prstGeom>
          <a:solidFill>
            <a:srgbClr val="CDBBDC"/>
          </a:solidFill>
          <a:ln/>
        </p:spPr>
      </p:sp>
      <p:sp>
        <p:nvSpPr>
          <p:cNvPr id="14" name="Shape 12"/>
          <p:cNvSpPr/>
          <p:nvPr/>
        </p:nvSpPr>
        <p:spPr>
          <a:xfrm>
            <a:off x="903759" y="2159124"/>
            <a:ext cx="1834083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755353" y="232908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2830860" y="2252142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3º Subsidiário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830860" y="2439293"/>
            <a:ext cx="2701230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 não reduzir para [X] anos, que fixe o regime inicial aberto</a:t>
            </a:r>
            <a:endParaRPr lang="en-US" sz="700" dirty="0"/>
          </a:p>
        </p:txBody>
      </p:sp>
      <p:sp>
        <p:nvSpPr>
          <p:cNvPr id="18" name="Shape 16"/>
          <p:cNvSpPr/>
          <p:nvPr/>
        </p:nvSpPr>
        <p:spPr>
          <a:xfrm>
            <a:off x="2784351" y="2660154"/>
            <a:ext cx="5409307" cy="4763"/>
          </a:xfrm>
          <a:prstGeom prst="roundRect">
            <a:avLst>
              <a:gd name="adj" fmla="val 820379"/>
            </a:avLst>
          </a:prstGeom>
          <a:solidFill>
            <a:srgbClr val="CDBBDC"/>
          </a:solidFill>
          <a:ln/>
        </p:spPr>
      </p:sp>
      <p:sp>
        <p:nvSpPr>
          <p:cNvPr id="19" name="Shape 17"/>
          <p:cNvSpPr/>
          <p:nvPr/>
        </p:nvSpPr>
        <p:spPr>
          <a:xfrm>
            <a:off x="903759" y="2709044"/>
            <a:ext cx="2445395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061046" y="287900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3442171" y="2802062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2º Subsidiário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3442171" y="2989213"/>
            <a:ext cx="2916362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 não absolver por atipicidade, que reduza a pena para [X] anos</a:t>
            </a:r>
            <a:endParaRPr lang="en-US" sz="700" dirty="0"/>
          </a:p>
        </p:txBody>
      </p:sp>
      <p:sp>
        <p:nvSpPr>
          <p:cNvPr id="23" name="Shape 21"/>
          <p:cNvSpPr/>
          <p:nvPr/>
        </p:nvSpPr>
        <p:spPr>
          <a:xfrm>
            <a:off x="3395663" y="3210074"/>
            <a:ext cx="4797996" cy="4763"/>
          </a:xfrm>
          <a:prstGeom prst="roundRect">
            <a:avLst>
              <a:gd name="adj" fmla="val 820379"/>
            </a:avLst>
          </a:prstGeom>
          <a:solidFill>
            <a:srgbClr val="CDBBDC"/>
          </a:solidFill>
          <a:ln/>
        </p:spPr>
      </p:sp>
      <p:sp>
        <p:nvSpPr>
          <p:cNvPr id="24" name="Shape 22"/>
          <p:cNvSpPr/>
          <p:nvPr/>
        </p:nvSpPr>
        <p:spPr>
          <a:xfrm>
            <a:off x="903759" y="3258964"/>
            <a:ext cx="3056781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366739" y="342892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053557" y="3351981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1º Subsidiário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4053557" y="3539133"/>
            <a:ext cx="3073971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 não absolver por nulidade, que reconheça a atipicidade e absolva</a:t>
            </a:r>
            <a:endParaRPr lang="en-US" sz="700" dirty="0"/>
          </a:p>
        </p:txBody>
      </p:sp>
      <p:sp>
        <p:nvSpPr>
          <p:cNvPr id="28" name="Shape 26"/>
          <p:cNvSpPr/>
          <p:nvPr/>
        </p:nvSpPr>
        <p:spPr>
          <a:xfrm>
            <a:off x="4007048" y="3759994"/>
            <a:ext cx="4186610" cy="4763"/>
          </a:xfrm>
          <a:prstGeom prst="roundRect">
            <a:avLst>
              <a:gd name="adj" fmla="val 820379"/>
            </a:avLst>
          </a:prstGeom>
          <a:solidFill>
            <a:srgbClr val="CDBBDC"/>
          </a:solidFill>
          <a:ln/>
        </p:spPr>
      </p:sp>
      <p:sp>
        <p:nvSpPr>
          <p:cNvPr id="29" name="Shape 27"/>
          <p:cNvSpPr/>
          <p:nvPr/>
        </p:nvSpPr>
        <p:spPr>
          <a:xfrm>
            <a:off x="903759" y="3808884"/>
            <a:ext cx="3668167" cy="503411"/>
          </a:xfrm>
          <a:prstGeom prst="roundRect">
            <a:avLst>
              <a:gd name="adj" fmla="val 776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2672432" y="3978846"/>
            <a:ext cx="130820" cy="1634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6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664943" y="3901901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Pedido Principal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4664943" y="4089053"/>
            <a:ext cx="3399160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Absolvição do acusado (nulidade grave ou prova manifestamente contrária)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903759" y="4390727"/>
            <a:ext cx="7336408" cy="462632"/>
          </a:xfrm>
          <a:prstGeom prst="roundRect">
            <a:avLst>
              <a:gd name="adj" fmla="val 8446"/>
            </a:avLst>
          </a:prstGeom>
          <a:solidFill>
            <a:srgbClr val="B6FCB8"/>
          </a:solidFill>
          <a:ln/>
        </p:spPr>
      </p:sp>
      <p:pic>
        <p:nvPicPr>
          <p:cNvPr id="3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776" y="4520803"/>
            <a:ext cx="116235" cy="93018"/>
          </a:xfrm>
          <a:prstGeom prst="rect">
            <a:avLst/>
          </a:prstGeom>
        </p:spPr>
      </p:pic>
      <p:sp>
        <p:nvSpPr>
          <p:cNvPr id="35" name="Text 32"/>
          <p:cNvSpPr/>
          <p:nvPr/>
        </p:nvSpPr>
        <p:spPr>
          <a:xfrm>
            <a:off x="1206029" y="4483671"/>
            <a:ext cx="6941121" cy="260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Fórmula de Encerramento:</a:t>
            </a:r>
            <a:pPr algn="l" indent="0" marL="0">
              <a:lnSpc>
                <a:spcPts val="1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"Ex positis, requer-se: a) Conhecimento e provimento do recurso para absolver...; b) Subsidiariamente, caso não acolhida a preliminar...; c) Ainda subsidiariamente...; d) Por fim..."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65547"/>
            <a:ext cx="7365876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Aprofundamento — Apelação no Tribunal do Júri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01117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Apelação contra decisões do Tribunal do Júri possui regras específicas previstas no Art. 593, III, do CPP. As hipóteses são taxativas e exigem atenção redobrada do candidato, pois diferem das hipóteses gerais do Art. 593, I.</a:t>
            </a:r>
            <a:endParaRPr lang="en-US" sz="9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6119" y="1737568"/>
            <a:ext cx="310083" cy="3100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1206" y="1737568"/>
            <a:ext cx="233667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Nulidade Posterior à Pronúncia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961206" y="2005831"/>
            <a:ext cx="3533254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III, "a" — Nulidades ocorridas após a pronúncia e durante o julgamento em plenário. Ex.: irregularidade na composição do Conselho de Sentença.</a:t>
            </a:r>
            <a:endParaRPr lang="en-US" sz="9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9465" y="1737568"/>
            <a:ext cx="310083" cy="3100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114553" y="1737568"/>
            <a:ext cx="260002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Juiz Absolutamente Incompetente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114553" y="2005831"/>
            <a:ext cx="353332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III, "b" — Quando o juiz presidente era absolutamente incompetente para presidir o julgamento pelo Tribunal do Júri.</a:t>
            </a:r>
            <a:endParaRPr lang="en-US" sz="9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2849240"/>
            <a:ext cx="310083" cy="31008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1206" y="2849240"/>
            <a:ext cx="322525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Decisão Manifestamente Contrária à Prova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961206" y="3117503"/>
            <a:ext cx="3533254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III, "d" — Hipótese mais cobrada na OAB. A decisão dos jurados é manifestamente contrária à prova dos autos. Permite novo julgamento (uma única vez).</a:t>
            </a:r>
            <a:endParaRPr lang="en-US" sz="9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9465" y="2849240"/>
            <a:ext cx="310083" cy="3100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14553" y="2849240"/>
            <a:ext cx="288153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Erro ou Injustiça na Aplicação da Pena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5114553" y="3117503"/>
            <a:ext cx="353332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III, "c" — Erro ou injustiça no tocante à aplicação da pena ou da medida de segurança. O tribunal pode reformar apenas a pena, sem novo julgamento.</a:t>
            </a:r>
            <a:endParaRPr lang="en-US" sz="950" dirty="0"/>
          </a:p>
        </p:txBody>
      </p:sp>
      <p:sp>
        <p:nvSpPr>
          <p:cNvPr id="16" name="Shape 10"/>
          <p:cNvSpPr/>
          <p:nvPr/>
        </p:nvSpPr>
        <p:spPr>
          <a:xfrm>
            <a:off x="496119" y="3852416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FCF2B5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092" y="4041725"/>
            <a:ext cx="155004" cy="12397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99071" y="4007346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Atenção: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Na Apelação contra o Júri por decisão manifestamente contrária à prova (art. 593, III, "d"), o tribunal não pode absolver diretamente — apenas determina novo julgamento. E isso só pode ocorrer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uma única vez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.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62298" y="242813"/>
            <a:ext cx="3225403" cy="254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Distinção entre Apelação e RESE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362298" y="603945"/>
            <a:ext cx="6419404" cy="21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confusão entre Apelação e Recurso em Sentido Estrito (RESE) é o erro mais grave e mais frequente na 2ª fase. Compreender a distinção é fundamental para não zerar a prova.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298" y="879649"/>
            <a:ext cx="6419404" cy="3582888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98" y="879649"/>
            <a:ext cx="6419404" cy="35828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362298" y="4522589"/>
            <a:ext cx="6419404" cy="378023"/>
          </a:xfrm>
          <a:prstGeom prst="roundRect">
            <a:avLst>
              <a:gd name="adj" fmla="val 9045"/>
            </a:avLst>
          </a:prstGeom>
          <a:solidFill>
            <a:srgbClr val="FFB3B4"/>
          </a:solidFill>
          <a:ln/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33" y="4633987"/>
            <a:ext cx="101724" cy="8133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26691" y="4596259"/>
            <a:ext cx="6073676" cy="21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Regra Prática:</a:t>
            </a:r>
            <a:pPr algn="l" indent="0" marL="0">
              <a:lnSpc>
                <a:spcPts val="8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Se a decisão está no rol taxativo do Art. 581 do CPP → RESE. Se é sentença definitiva (condenatória ou absolutória) e não está no Art. 581 → APELAÇÃO. Em caso de dúvida, verifique o fluxograma da Aula 01.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1871" y="353616"/>
            <a:ext cx="4256261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Erros Comuns e Como Evitá-los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441871" y="895648"/>
            <a:ext cx="826025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análise das provas anteriores revela padrões recorrentes de erros que custam pontos preciosos aos candidatos. Conheça os principais e suas soluções antes de entrar na prova.</a:t>
            </a:r>
            <a:endParaRPr lang="en-US" sz="850" dirty="0"/>
          </a:p>
        </p:txBody>
      </p:sp>
      <p:sp>
        <p:nvSpPr>
          <p:cNvPr id="4" name="Shape 2"/>
          <p:cNvSpPr/>
          <p:nvPr/>
        </p:nvSpPr>
        <p:spPr>
          <a:xfrm>
            <a:off x="441871" y="1340569"/>
            <a:ext cx="8260259" cy="2734568"/>
          </a:xfrm>
          <a:prstGeom prst="roundRect">
            <a:avLst>
              <a:gd name="adj" fmla="val 1697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58105" y="1409105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Erro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3310086" y="1409105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Impacto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059686" y="1409105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Solução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58105" y="1708547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Decorar modelo sem entender a lógica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3310086" y="1708547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D32F2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ALTO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6059686" y="1708547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Estude a estrutura, não o modelo decorado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558105" y="2007989"/>
            <a:ext cx="2526357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Usar "Justiça Pública" em vez de "Ministério Público"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3310086" y="2007989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FFA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MÉDIO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6059686" y="2007989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Sempre use a denominação técnica correta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558105" y="2474565"/>
            <a:ext cx="2526357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Abreviar "CPP" sem escrever por extenso na 1ª menção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3310086" y="2474565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BAIXO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6059686" y="2474565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Escreva por extenso na primeira menção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558105" y="2941141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Dedicar muito tempo à narrativa de fatos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3310086" y="2941141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D32F2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ALTO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6059686" y="2941141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Máximo 1 parágrafo para os fatos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558105" y="3240584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⚠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Não formular pedidos subsidiários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3310086" y="3240584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B71C1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ALTÍSSIMO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6059686" y="3240584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Sempre formule pedidos em cascata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558105" y="3540026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⚠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Esquecer o fundamento legal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3310086" y="3540026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D32F2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ALTO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059686" y="3540026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Sempre cite o artigo de lei correspondente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558105" y="3839468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⚠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Confundir Apelação com RESE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3310086" y="3839468"/>
            <a:ext cx="2523976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B71C1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ALTÍSSIMO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6059686" y="3839468"/>
            <a:ext cx="2526357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Releia o fluxograma de identificação da peça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441871" y="4185791"/>
            <a:ext cx="8260259" cy="604019"/>
          </a:xfrm>
          <a:prstGeom prst="roundRect">
            <a:avLst>
              <a:gd name="adj" fmla="val 7682"/>
            </a:avLst>
          </a:prstGeom>
          <a:solidFill>
            <a:srgbClr val="FFB3B4"/>
          </a:solidFill>
          <a:ln/>
        </p:spPr>
      </p:sp>
      <p:pic>
        <p:nvPicPr>
          <p:cNvPr id="3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301" y="4346228"/>
            <a:ext cx="138038" cy="110430"/>
          </a:xfrm>
          <a:prstGeom prst="rect">
            <a:avLst/>
          </a:prstGeom>
        </p:spPr>
      </p:pic>
      <p:sp>
        <p:nvSpPr>
          <p:cNvPr id="31" name="Text 28"/>
          <p:cNvSpPr/>
          <p:nvPr/>
        </p:nvSpPr>
        <p:spPr>
          <a:xfrm>
            <a:off x="800770" y="4311774"/>
            <a:ext cx="779092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Os erros marcados com 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⚠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são os mais graves e os mais frequentes. Eliminar esses três erros já representa uma melhora significativa na pontuação final.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62298" y="236860"/>
            <a:ext cx="2641848" cy="254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Gestão de Tempo na Prova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362298" y="597991"/>
            <a:ext cx="6419404" cy="21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prova da 2ª fase da OAB tem duração de 5 horas. A gestão eficiente do tempo é tão importante quanto o conhecimento técnico. Use este cronograma como guia de distribuição do tempo para a peça processual.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298" y="873696"/>
            <a:ext cx="6419404" cy="264772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62298" y="4528542"/>
            <a:ext cx="6419404" cy="378023"/>
          </a:xfrm>
          <a:prstGeom prst="roundRect">
            <a:avLst>
              <a:gd name="adj" fmla="val 9045"/>
            </a:avLst>
          </a:prstGeom>
          <a:solidFill>
            <a:srgbClr val="B6FCB8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33" y="4639940"/>
            <a:ext cx="101724" cy="8133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26691" y="4602212"/>
            <a:ext cx="6073676" cy="21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Regra de Ouro:</a:t>
            </a:r>
            <a:pPr algn="l" indent="0" marL="0">
              <a:lnSpc>
                <a:spcPts val="8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Não desperdice tempo com decoração de modelos. Foque em </a:t>
            </a:r>
            <a:pPr algn="l" indent="0" marL="0">
              <a:lnSpc>
                <a:spcPts val="8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entender a lógica</a:t>
            </a:r>
            <a:pPr algn="l" indent="0" marL="0">
              <a:lnSpc>
                <a:spcPts val="8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da peça. Na prova, você terá o Vade Mecum para consultar artigos — o que a banca avalia é raciocínio jurídico, não memorização.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28501"/>
            <a:ext cx="655662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Checklist da Apelação — Antes de Entregar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64072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Use este checklist nos minutos finais de revisão. Cada item representa um critério de avaliação da banca examinadora. Não entregue a prova sem percorrer esta lista mentalmente.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06822" y="1800523"/>
            <a:ext cx="4103191" cy="1849487"/>
          </a:xfrm>
          <a:prstGeom prst="roundRect">
            <a:avLst>
              <a:gd name="adj" fmla="val 4829"/>
            </a:avLst>
          </a:prstGeom>
          <a:solidFill>
            <a:srgbClr val="622299"/>
          </a:solidFill>
          <a:ln/>
        </p:spPr>
      </p:sp>
      <p:sp>
        <p:nvSpPr>
          <p:cNvPr id="5" name="Text 3"/>
          <p:cNvSpPr/>
          <p:nvPr/>
        </p:nvSpPr>
        <p:spPr>
          <a:xfrm>
            <a:off x="530796" y="1924496"/>
            <a:ext cx="186169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Identificação e Estrutura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30796" y="2242319"/>
            <a:ext cx="385524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Identifiquei corretamente que a peça é Apelação?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30796" y="2279452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DBC0F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0796" y="2484165"/>
            <a:ext cx="3855244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interposição contém: qualificação + interposição + fundamento legal?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530796" y="2521297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DBC0F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30796" y="2924473"/>
            <a:ext cx="385524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As razões estão divididas em: I. Fatos (breve) + II. Direito?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530796" y="2961605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DBC0F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30796" y="3166318"/>
            <a:ext cx="385524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As teses preliminares vêm antes das teses de mérito?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530796" y="3203451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DBC0F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28046" y="1924496"/>
            <a:ext cx="193469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Conteúdo e Formalidades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728046" y="2242319"/>
            <a:ext cx="392459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Formulei pedidos em cascata (principal + 3-4 subsidiários)?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4728046" y="2279452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622299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28046" y="2484165"/>
            <a:ext cx="392459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Cada tese tem fundamento legal (artigo) citado?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4728046" y="2521297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622299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28046" y="2726010"/>
            <a:ext cx="392459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Evitei os erros comuns (ex: "Justiça Pública", narrativa longa)?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4728046" y="2763143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62229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728046" y="3166318"/>
            <a:ext cx="392459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Minha redação é clara, objetiva e tecnicamente precisa?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4728046" y="3203451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62229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28046" y="3408164"/>
            <a:ext cx="392459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​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Assinei com nome completo + número da OAB?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4728046" y="3445297"/>
            <a:ext cx="123974" cy="123974"/>
          </a:xfrm>
          <a:prstGeom prst="roundRect">
            <a:avLst>
              <a:gd name="adj" fmla="val 42025"/>
            </a:avLst>
          </a:prstGeom>
          <a:noFill/>
          <a:ln w="14288">
            <a:solidFill>
              <a:srgbClr val="622299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96119" y="3789536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B6D6FC"/>
          </a:solidFill>
          <a:ln/>
        </p:spPr>
      </p:sp>
      <p:pic>
        <p:nvPicPr>
          <p:cNvPr id="2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092" y="3978846"/>
            <a:ext cx="155004" cy="123974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899071" y="3944466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FGV avalia: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(1)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adequação da peça ao caso,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(2)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estrutura formal,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(3)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qualidade das teses jurídicas,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(4)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fundamentação legal e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(5)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pedidos. Todos os cinco critérios estão cobertos neste checklist.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67991" y="229939"/>
            <a:ext cx="3981599" cy="230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Incidência das Peças — Análise Quantitativa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667991" y="547464"/>
            <a:ext cx="5808018" cy="187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análise empírica de 45 provas anteriores da OAB revela padrões consistentes que devem orientar a estratégia de estudo. Recursos em geral dominam o exame, com a Apelação liderando isoladamente.</a:t>
            </a:r>
            <a:endParaRPr lang="en-US" sz="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7991" y="784473"/>
            <a:ext cx="5808018" cy="23993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1585" y="1097740"/>
            <a:ext cx="88553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17</a:t>
            </a:r>
            <a:endParaRPr lang="en-US" sz="400" dirty="0"/>
          </a:p>
        </p:txBody>
      </p:sp>
      <p:sp>
        <p:nvSpPr>
          <p:cNvPr id="6" name="Text 3"/>
          <p:cNvSpPr/>
          <p:nvPr/>
        </p:nvSpPr>
        <p:spPr>
          <a:xfrm>
            <a:off x="4683026" y="2334402"/>
            <a:ext cx="88553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11</a:t>
            </a:r>
            <a:endParaRPr lang="en-US" sz="400" dirty="0"/>
          </a:p>
        </p:txBody>
      </p:sp>
      <p:sp>
        <p:nvSpPr>
          <p:cNvPr id="7" name="Text 4"/>
          <p:cNvSpPr/>
          <p:nvPr/>
        </p:nvSpPr>
        <p:spPr>
          <a:xfrm>
            <a:off x="6699461" y="3364954"/>
            <a:ext cx="58564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6</a:t>
            </a:r>
            <a:endParaRPr lang="en-US" sz="400" dirty="0"/>
          </a:p>
        </p:txBody>
      </p:sp>
      <p:sp>
        <p:nvSpPr>
          <p:cNvPr id="8" name="Text 5"/>
          <p:cNvSpPr/>
          <p:nvPr/>
        </p:nvSpPr>
        <p:spPr>
          <a:xfrm>
            <a:off x="8685907" y="2128292"/>
            <a:ext cx="88553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12</a:t>
            </a:r>
            <a:endParaRPr lang="en-US" sz="400" dirty="0"/>
          </a:p>
        </p:txBody>
      </p:sp>
      <p:sp>
        <p:nvSpPr>
          <p:cNvPr id="9" name="Shape 6"/>
          <p:cNvSpPr/>
          <p:nvPr/>
        </p:nvSpPr>
        <p:spPr>
          <a:xfrm>
            <a:off x="1667991" y="4086151"/>
            <a:ext cx="2882131" cy="391864"/>
          </a:xfrm>
          <a:prstGeom prst="roundRect">
            <a:avLst>
              <a:gd name="adj" fmla="val 7894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746349" y="4164509"/>
            <a:ext cx="920651" cy="11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Apelação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1746349" y="4305746"/>
            <a:ext cx="2725415" cy="93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17/46 exames</a:t>
            </a:r>
            <a:pPr algn="l" indent="0" marL="0">
              <a:lnSpc>
                <a:spcPts val="7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37% de incidência. Peça prioritária no estudo.</a:t>
            </a:r>
            <a:endParaRPr lang="en-US" sz="550" dirty="0"/>
          </a:p>
        </p:txBody>
      </p:sp>
      <p:sp>
        <p:nvSpPr>
          <p:cNvPr id="12" name="Shape 9"/>
          <p:cNvSpPr/>
          <p:nvPr/>
        </p:nvSpPr>
        <p:spPr>
          <a:xfrm>
            <a:off x="4593803" y="4086151"/>
            <a:ext cx="2882205" cy="391864"/>
          </a:xfrm>
          <a:prstGeom prst="roundRect">
            <a:avLst>
              <a:gd name="adj" fmla="val 7894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72161" y="4164509"/>
            <a:ext cx="920651" cy="11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Alegações Finais</a:t>
            </a:r>
            <a:endParaRPr lang="en-US" sz="700" dirty="0"/>
          </a:p>
        </p:txBody>
      </p:sp>
      <p:sp>
        <p:nvSpPr>
          <p:cNvPr id="14" name="Text 11"/>
          <p:cNvSpPr/>
          <p:nvPr/>
        </p:nvSpPr>
        <p:spPr>
          <a:xfrm>
            <a:off x="4672161" y="4305746"/>
            <a:ext cx="2725489" cy="93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11/46 exames</a:t>
            </a:r>
            <a:pPr algn="l" indent="0" marL="0">
              <a:lnSpc>
                <a:spcPts val="7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24% de incidência. Segunda peça mais cobrada.</a:t>
            </a:r>
            <a:endParaRPr lang="en-US" sz="550" dirty="0"/>
          </a:p>
        </p:txBody>
      </p:sp>
      <p:sp>
        <p:nvSpPr>
          <p:cNvPr id="15" name="Shape 12"/>
          <p:cNvSpPr/>
          <p:nvPr/>
        </p:nvSpPr>
        <p:spPr>
          <a:xfrm>
            <a:off x="1667991" y="4521696"/>
            <a:ext cx="2882131" cy="391864"/>
          </a:xfrm>
          <a:prstGeom prst="roundRect">
            <a:avLst>
              <a:gd name="adj" fmla="val 7894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746349" y="4600054"/>
            <a:ext cx="964481" cy="11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Resposta à Acusação</a:t>
            </a:r>
            <a:endParaRPr lang="en-US" sz="700" dirty="0"/>
          </a:p>
        </p:txBody>
      </p:sp>
      <p:sp>
        <p:nvSpPr>
          <p:cNvPr id="17" name="Text 14"/>
          <p:cNvSpPr/>
          <p:nvPr/>
        </p:nvSpPr>
        <p:spPr>
          <a:xfrm>
            <a:off x="1746349" y="4741292"/>
            <a:ext cx="2725415" cy="93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6/46 exames</a:t>
            </a:r>
            <a:pPr algn="l" indent="0" marL="0">
              <a:lnSpc>
                <a:spcPts val="7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13% de incidência. Terceira mais frequente.</a:t>
            </a:r>
            <a:endParaRPr lang="en-US" sz="550" dirty="0"/>
          </a:p>
        </p:txBody>
      </p:sp>
      <p:sp>
        <p:nvSpPr>
          <p:cNvPr id="18" name="Shape 15"/>
          <p:cNvSpPr/>
          <p:nvPr/>
        </p:nvSpPr>
        <p:spPr>
          <a:xfrm>
            <a:off x="4593803" y="4521696"/>
            <a:ext cx="2882205" cy="391864"/>
          </a:xfrm>
          <a:prstGeom prst="roundRect">
            <a:avLst>
              <a:gd name="adj" fmla="val 7894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72161" y="4600054"/>
            <a:ext cx="920651" cy="11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Recursos (Geral)</a:t>
            </a:r>
            <a:endParaRPr lang="en-US" sz="700" dirty="0"/>
          </a:p>
        </p:txBody>
      </p:sp>
      <p:sp>
        <p:nvSpPr>
          <p:cNvPr id="20" name="Text 17"/>
          <p:cNvSpPr/>
          <p:nvPr/>
        </p:nvSpPr>
        <p:spPr>
          <a:xfrm>
            <a:off x="4672161" y="4741292"/>
            <a:ext cx="2725489" cy="93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38/46 exames</a:t>
            </a:r>
            <a:pPr algn="l" indent="0" marL="0">
              <a:lnSpc>
                <a:spcPts val="7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83% de incidência. Dominar recursos é essencial.</a:t>
            </a:r>
            <a:endParaRPr lang="en-US" sz="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8379" y="377577"/>
            <a:ext cx="3251299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Fixação do Conteúdo: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88379" y="999455"/>
            <a:ext cx="816724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consolidação do aprendizado exige prática ativa. As tarefas abaixo foram desenhadas para que você aplique imediatamente o conteúdo da Aula 01 antes da próxima aula.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88379" y="1522363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34181" y="1545282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83295" y="1564332"/>
            <a:ext cx="1924943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Releia o Material de Apoio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3295" y="1827163"/>
            <a:ext cx="3613547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Releia o documento com foco no fluxograma de identificação. Tente reproduzir o fluxograma de memória em uma folha em branco.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4647084" y="1522363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92886" y="1545282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041999" y="1564332"/>
            <a:ext cx="2202879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Estude o Modelo de Apelação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041999" y="1827163"/>
            <a:ext cx="3613621" cy="77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Analise o modelo de apelação fornecido identificando cada elemento estrutural: saudação, qualificação, núcleo, fundamento legal, menção às razões e fecho. Anote as partes que ainda geram dúvida.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88379" y="2842915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34181" y="2865834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883295" y="2884884"/>
            <a:ext cx="2129433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Redija uma Apelação Fictícia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83295" y="3147715"/>
            <a:ext cx="3613547" cy="77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Usando o caso do furto (João, 1 ano de reclusão, cerceamento de defesa + insignificância), redija uma apelação completa: interposição + razões + pedidos em cascata. Tempo sugerido: 60 minutos.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4647084" y="2842915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692886" y="2865834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041999" y="2884884"/>
            <a:ext cx="176324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Compare com o Modelo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041999" y="3147715"/>
            <a:ext cx="3613621" cy="77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Compare sua redação com o modelo fornecido. Identifique: (a) elementos que faltaram, (b) teses que poderiam ser mais desenvolvidas, (c) pedidos subsidiários omitidos. Anote as diferenças para discussão na próxima aula.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488379" y="4058320"/>
            <a:ext cx="8167241" cy="707529"/>
          </a:xfrm>
          <a:prstGeom prst="roundRect">
            <a:avLst>
              <a:gd name="adj" fmla="val 7249"/>
            </a:avLst>
          </a:prstGeom>
          <a:solidFill>
            <a:srgbClr val="B6D6FC"/>
          </a:solidFill>
          <a:ln/>
        </p:spPr>
      </p:sp>
      <p:pic>
        <p:nvPicPr>
          <p:cNvPr id="2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419" y="4242197"/>
            <a:ext cx="152623" cy="122039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885081" y="4209008"/>
            <a:ext cx="764850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Dúvidas?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Envie por e-mail ou aguarde a próxima aula para esclarecimentos. A prática constante é o que diferencia os aprovados dos reprovados na 2ª fase.</a:t>
            </a:r>
            <a:endParaRPr lang="en-US" sz="9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70396"/>
            <a:ext cx="6467698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Conclusão — O Caminho para a Aprovação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82154" y="1445493"/>
            <a:ext cx="796572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"A identificação correta da peça é o primeiro passo para o sucesso na 2ª fase. Domine a Apelação (37% das provas), e você terá enorme vantagem. Na próxima aula, estudaremos as Alegações Finais, que representam 24% das provas."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1305967"/>
            <a:ext cx="14288" cy="675977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5" name="Shape 3"/>
          <p:cNvSpPr/>
          <p:nvPr/>
        </p:nvSpPr>
        <p:spPr>
          <a:xfrm>
            <a:off x="496119" y="2121471"/>
            <a:ext cx="4013895" cy="922660"/>
          </a:xfrm>
          <a:prstGeom prst="roundRect">
            <a:avLst>
              <a:gd name="adj" fmla="val 564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24855" y="2250207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Lição 1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24855" y="2518470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Use os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5 passos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para identificar a peça antes de escrever qualquer coisa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4633987" y="2121471"/>
            <a:ext cx="4013895" cy="922660"/>
          </a:xfrm>
          <a:prstGeom prst="roundRect">
            <a:avLst>
              <a:gd name="adj" fmla="val 564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762723" y="2250207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Lição 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62723" y="2518470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Domine a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Apelação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ela aparece em 37% das provas (17/46 exames)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496119" y="3168104"/>
            <a:ext cx="4013895" cy="922660"/>
          </a:xfrm>
          <a:prstGeom prst="roundRect">
            <a:avLst>
              <a:gd name="adj" fmla="val 564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24855" y="329684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Lição 3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24855" y="3565103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Sempre formule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pedidos em cascata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é critério de avaliação da FGV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4633987" y="3168104"/>
            <a:ext cx="4013895" cy="922660"/>
          </a:xfrm>
          <a:prstGeom prst="roundRect">
            <a:avLst>
              <a:gd name="adj" fmla="val 5647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762723" y="329684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Lição 4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762723" y="3565103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Gerencie o tempo: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10 min leitura + 5 min planejamento + 60 min redação + 15 min revisão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496119" y="4235053"/>
            <a:ext cx="2747442" cy="233214"/>
          </a:xfrm>
          <a:prstGeom prst="roundRect">
            <a:avLst>
              <a:gd name="adj" fmla="val 17872"/>
            </a:avLst>
          </a:prstGeom>
          <a:solidFill>
            <a:srgbClr val="E7D5F6"/>
          </a:solidFill>
          <a:ln/>
        </p:spPr>
      </p:sp>
      <p:sp>
        <p:nvSpPr>
          <p:cNvPr id="18" name="Text 16"/>
          <p:cNvSpPr/>
          <p:nvPr/>
        </p:nvSpPr>
        <p:spPr>
          <a:xfrm>
            <a:off x="570533" y="4272260"/>
            <a:ext cx="2598613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PRÓXIMA AULA: ALEGAÇÕES FINAIS POR MEMORIAIS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305547" y="4230291"/>
            <a:ext cx="1782217" cy="242739"/>
          </a:xfrm>
          <a:prstGeom prst="roundRect">
            <a:avLst>
              <a:gd name="adj" fmla="val 17171"/>
            </a:avLst>
          </a:prstGeom>
          <a:noFill/>
          <a:ln w="4763">
            <a:solidFill>
              <a:srgbClr val="622299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384724" y="4272260"/>
            <a:ext cx="1623864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622299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EXAME 46 OAB — 2ª FASE PENAL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5162" y="341933"/>
            <a:ext cx="5872609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Que Identificar a Peça Corretamente?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65162" y="923330"/>
            <a:ext cx="8213675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identificação da peça processual é o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primeiro e mais crítico passo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na 2ª fase da OAB. Errar a peça significa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perda total de pontos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não há recuperação parcial. Com base na análise de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45 provas anteriores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, os dados revelam um padrão claro de incidência que todo candidato deve dominar.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381446" y="1586657"/>
            <a:ext cx="4132436" cy="3214836"/>
          </a:xfrm>
          <a:prstGeom prst="roundRect">
            <a:avLst>
              <a:gd name="adj" fmla="val 2605"/>
            </a:avLst>
          </a:prstGeom>
          <a:solidFill>
            <a:srgbClr val="622299"/>
          </a:solidFill>
          <a:ln/>
        </p:spPr>
      </p:sp>
      <p:sp>
        <p:nvSpPr>
          <p:cNvPr id="5" name="Text 3"/>
          <p:cNvSpPr/>
          <p:nvPr/>
        </p:nvSpPr>
        <p:spPr>
          <a:xfrm>
            <a:off x="497681" y="1695673"/>
            <a:ext cx="1563067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Que Isso Importa?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97681" y="1986335"/>
            <a:ext cx="3899967" cy="1414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peça processual é o 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PRIMEIRO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elemento a identificar</a:t>
            </a:r>
            <a:endParaRPr lang="en-US" sz="9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escolha errada resulta em 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PERDA TOTAL DE PONTOS</a:t>
            </a:r>
            <a:endParaRPr lang="en-US" sz="9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37%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das provas cobram Apelação — a peça mais frequente</a:t>
            </a:r>
            <a:endParaRPr lang="en-US" sz="9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Estrutura, prazos e teses variam radicalmente conforme a peça escolhida</a:t>
            </a:r>
            <a:endParaRPr lang="en-US" sz="9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Recursos (em geral) aparecem em 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38/46 exames</a:t>
            </a:r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(83% de incidência)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718596" y="1695673"/>
            <a:ext cx="314860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Distribuição Histórica das Peças (45 Provas)</a:t>
            </a:r>
            <a:endParaRPr lang="en-US" sz="11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596" y="2047577"/>
            <a:ext cx="3965004" cy="185157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016417" y="2531795"/>
            <a:ext cx="1035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37%</a:t>
            </a:r>
            <a:endParaRPr lang="en-US" sz="400" dirty="0"/>
          </a:p>
        </p:txBody>
      </p:sp>
      <p:sp>
        <p:nvSpPr>
          <p:cNvPr id="10" name="Text 7"/>
          <p:cNvSpPr/>
          <p:nvPr/>
        </p:nvSpPr>
        <p:spPr>
          <a:xfrm>
            <a:off x="6280010" y="3785890"/>
            <a:ext cx="1035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24%</a:t>
            </a:r>
            <a:endParaRPr lang="en-US" sz="400" dirty="0"/>
          </a:p>
        </p:txBody>
      </p:sp>
      <p:sp>
        <p:nvSpPr>
          <p:cNvPr id="11" name="Text 8"/>
          <p:cNvSpPr/>
          <p:nvPr/>
        </p:nvSpPr>
        <p:spPr>
          <a:xfrm>
            <a:off x="5351915" y="3317295"/>
            <a:ext cx="1035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13%</a:t>
            </a:r>
            <a:endParaRPr lang="en-US" sz="400" dirty="0"/>
          </a:p>
        </p:txBody>
      </p:sp>
      <p:sp>
        <p:nvSpPr>
          <p:cNvPr id="12" name="Text 9"/>
          <p:cNvSpPr/>
          <p:nvPr/>
        </p:nvSpPr>
        <p:spPr>
          <a:xfrm>
            <a:off x="5480767" y="2284250"/>
            <a:ext cx="1035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26%</a:t>
            </a:r>
            <a:endParaRPr lang="en-US" sz="400" dirty="0"/>
          </a:p>
        </p:txBody>
      </p:sp>
      <p:sp>
        <p:nvSpPr>
          <p:cNvPr id="13" name="Shape 10"/>
          <p:cNvSpPr/>
          <p:nvPr/>
        </p:nvSpPr>
        <p:spPr>
          <a:xfrm>
            <a:off x="7190780" y="2678013"/>
            <a:ext cx="561603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17" y="2700858"/>
            <a:ext cx="57150" cy="5715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316986" y="2692301"/>
            <a:ext cx="418728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Apelação·37%</a:t>
            </a:r>
            <a:endParaRPr lang="en-US" sz="450" dirty="0"/>
          </a:p>
        </p:txBody>
      </p:sp>
      <p:sp>
        <p:nvSpPr>
          <p:cNvPr id="16" name="Text 12"/>
          <p:cNvSpPr/>
          <p:nvPr/>
        </p:nvSpPr>
        <p:spPr>
          <a:xfrm>
            <a:off x="7561808" y="2692301"/>
            <a:ext cx="173906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·37%</a:t>
            </a:r>
            <a:endParaRPr lang="en-US" sz="450" dirty="0"/>
          </a:p>
        </p:txBody>
      </p:sp>
      <p:sp>
        <p:nvSpPr>
          <p:cNvPr id="17" name="Text 13"/>
          <p:cNvSpPr/>
          <p:nvPr/>
        </p:nvSpPr>
        <p:spPr>
          <a:xfrm>
            <a:off x="7584653" y="2692301"/>
            <a:ext cx="15329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450" dirty="0"/>
          </a:p>
        </p:txBody>
      </p:sp>
      <p:sp>
        <p:nvSpPr>
          <p:cNvPr id="18" name="Shape 14"/>
          <p:cNvSpPr/>
          <p:nvPr/>
        </p:nvSpPr>
        <p:spPr>
          <a:xfrm>
            <a:off x="7190780" y="2818954"/>
            <a:ext cx="757907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17" y="2841799"/>
            <a:ext cx="57150" cy="5715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316986" y="2833241"/>
            <a:ext cx="615032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Alegações Finais·24%</a:t>
            </a:r>
            <a:endParaRPr lang="en-US" sz="450" dirty="0"/>
          </a:p>
        </p:txBody>
      </p:sp>
      <p:sp>
        <p:nvSpPr>
          <p:cNvPr id="21" name="Text 16"/>
          <p:cNvSpPr/>
          <p:nvPr/>
        </p:nvSpPr>
        <p:spPr>
          <a:xfrm>
            <a:off x="7758113" y="2833241"/>
            <a:ext cx="173906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·24%</a:t>
            </a:r>
            <a:endParaRPr lang="en-US" sz="450" dirty="0"/>
          </a:p>
        </p:txBody>
      </p:sp>
      <p:sp>
        <p:nvSpPr>
          <p:cNvPr id="22" name="Text 17"/>
          <p:cNvSpPr/>
          <p:nvPr/>
        </p:nvSpPr>
        <p:spPr>
          <a:xfrm>
            <a:off x="7780958" y="2833241"/>
            <a:ext cx="15329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450" dirty="0"/>
          </a:p>
        </p:txBody>
      </p:sp>
      <p:sp>
        <p:nvSpPr>
          <p:cNvPr id="23" name="Shape 18"/>
          <p:cNvSpPr/>
          <p:nvPr/>
        </p:nvSpPr>
        <p:spPr>
          <a:xfrm>
            <a:off x="7190780" y="2959894"/>
            <a:ext cx="876300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117" y="2982739"/>
            <a:ext cx="57150" cy="5715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316986" y="2974181"/>
            <a:ext cx="733425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Resposta à Acusação·13%</a:t>
            </a:r>
            <a:endParaRPr lang="en-US" sz="450" dirty="0"/>
          </a:p>
        </p:txBody>
      </p:sp>
      <p:sp>
        <p:nvSpPr>
          <p:cNvPr id="26" name="Text 20"/>
          <p:cNvSpPr/>
          <p:nvPr/>
        </p:nvSpPr>
        <p:spPr>
          <a:xfrm>
            <a:off x="7876505" y="2974181"/>
            <a:ext cx="173906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·13%</a:t>
            </a:r>
            <a:endParaRPr lang="en-US" sz="450" dirty="0"/>
          </a:p>
        </p:txBody>
      </p:sp>
      <p:sp>
        <p:nvSpPr>
          <p:cNvPr id="27" name="Text 21"/>
          <p:cNvSpPr/>
          <p:nvPr/>
        </p:nvSpPr>
        <p:spPr>
          <a:xfrm>
            <a:off x="7899350" y="2974181"/>
            <a:ext cx="15329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450" dirty="0"/>
          </a:p>
        </p:txBody>
      </p:sp>
      <p:sp>
        <p:nvSpPr>
          <p:cNvPr id="28" name="Shape 22"/>
          <p:cNvSpPr/>
          <p:nvPr/>
        </p:nvSpPr>
        <p:spPr>
          <a:xfrm>
            <a:off x="7190780" y="3100834"/>
            <a:ext cx="667866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117" y="3123679"/>
            <a:ext cx="57150" cy="5715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7316986" y="3115121"/>
            <a:ext cx="524991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Outras Peças·26%</a:t>
            </a:r>
            <a:endParaRPr lang="en-US" sz="450" dirty="0"/>
          </a:p>
        </p:txBody>
      </p:sp>
      <p:sp>
        <p:nvSpPr>
          <p:cNvPr id="31" name="Text 24"/>
          <p:cNvSpPr/>
          <p:nvPr/>
        </p:nvSpPr>
        <p:spPr>
          <a:xfrm>
            <a:off x="7668071" y="3115121"/>
            <a:ext cx="173906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·26%</a:t>
            </a:r>
            <a:endParaRPr lang="en-US" sz="450" dirty="0"/>
          </a:p>
        </p:txBody>
      </p:sp>
      <p:sp>
        <p:nvSpPr>
          <p:cNvPr id="32" name="Text 25"/>
          <p:cNvSpPr/>
          <p:nvPr/>
        </p:nvSpPr>
        <p:spPr>
          <a:xfrm>
            <a:off x="7690917" y="3115121"/>
            <a:ext cx="15329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450" dirty="0"/>
          </a:p>
        </p:txBody>
      </p:sp>
      <p:sp>
        <p:nvSpPr>
          <p:cNvPr id="33" name="Text 26"/>
          <p:cNvSpPr/>
          <p:nvPr/>
        </p:nvSpPr>
        <p:spPr>
          <a:xfrm>
            <a:off x="4718596" y="4342954"/>
            <a:ext cx="3965004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Apelação: 17/46 exames | Alegações Finais: 11/46 | Resposta à Acusação: 6/46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63132" y="315962"/>
            <a:ext cx="4846737" cy="678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Próximas Aulas — Módulo 1: Estruturação de Peças</a:t>
            </a:r>
            <a:endParaRPr lang="en-US" sz="2100" dirty="0"/>
          </a:p>
        </p:txBody>
      </p:sp>
      <p:sp>
        <p:nvSpPr>
          <p:cNvPr id="4" name="Shape 1"/>
          <p:cNvSpPr/>
          <p:nvPr/>
        </p:nvSpPr>
        <p:spPr>
          <a:xfrm>
            <a:off x="3985171" y="1136749"/>
            <a:ext cx="14288" cy="2275880"/>
          </a:xfrm>
          <a:prstGeom prst="roundRect">
            <a:avLst>
              <a:gd name="adj" fmla="val 319058"/>
            </a:avLst>
          </a:prstGeom>
          <a:solidFill>
            <a:srgbClr val="CDBBDC"/>
          </a:solidFill>
          <a:ln/>
        </p:spPr>
      </p:sp>
      <p:sp>
        <p:nvSpPr>
          <p:cNvPr id="5" name="Shape 2"/>
          <p:cNvSpPr/>
          <p:nvPr/>
        </p:nvSpPr>
        <p:spPr>
          <a:xfrm>
            <a:off x="4092959" y="1251645"/>
            <a:ext cx="325562" cy="14288"/>
          </a:xfrm>
          <a:prstGeom prst="roundRect">
            <a:avLst>
              <a:gd name="adj" fmla="val 319058"/>
            </a:avLst>
          </a:prstGeom>
          <a:solidFill>
            <a:srgbClr val="CDBBDC"/>
          </a:solidFill>
          <a:ln/>
        </p:spPr>
      </p:sp>
      <p:sp>
        <p:nvSpPr>
          <p:cNvPr id="6" name="Shape 3"/>
          <p:cNvSpPr/>
          <p:nvPr/>
        </p:nvSpPr>
        <p:spPr>
          <a:xfrm>
            <a:off x="3863094" y="1136749"/>
            <a:ext cx="244153" cy="244153"/>
          </a:xfrm>
          <a:prstGeom prst="roundRect">
            <a:avLst>
              <a:gd name="adj" fmla="val 1867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903762" y="1157064"/>
            <a:ext cx="162744" cy="2034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4527872" y="1174031"/>
            <a:ext cx="13567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01 ✓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527872" y="1400473"/>
            <a:ext cx="4181996" cy="162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Identificação da Peça + Apelação — </a:t>
            </a:r>
            <a:pPr algn="l" indent="0" marL="0">
              <a:lnSpc>
                <a:spcPts val="125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CONCLUÍDA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4092959" y="1868091"/>
            <a:ext cx="325562" cy="14288"/>
          </a:xfrm>
          <a:prstGeom prst="roundRect">
            <a:avLst>
              <a:gd name="adj" fmla="val 319058"/>
            </a:avLst>
          </a:prstGeom>
          <a:solidFill>
            <a:srgbClr val="CDBBDC"/>
          </a:solidFill>
          <a:ln/>
        </p:spPr>
      </p:sp>
      <p:sp>
        <p:nvSpPr>
          <p:cNvPr id="11" name="Shape 8"/>
          <p:cNvSpPr/>
          <p:nvPr/>
        </p:nvSpPr>
        <p:spPr>
          <a:xfrm>
            <a:off x="3863094" y="1753195"/>
            <a:ext cx="244153" cy="244153"/>
          </a:xfrm>
          <a:prstGeom prst="roundRect">
            <a:avLst>
              <a:gd name="adj" fmla="val 1867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903762" y="1773510"/>
            <a:ext cx="162744" cy="2034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4527872" y="1790477"/>
            <a:ext cx="13567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02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527872" y="2016919"/>
            <a:ext cx="4181996" cy="162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Alegações Finais por Memoriais — 24% das provas</a:t>
            </a:r>
            <a:endParaRPr lang="en-US" sz="850" dirty="0"/>
          </a:p>
        </p:txBody>
      </p:sp>
      <p:sp>
        <p:nvSpPr>
          <p:cNvPr id="15" name="Shape 12"/>
          <p:cNvSpPr/>
          <p:nvPr/>
        </p:nvSpPr>
        <p:spPr>
          <a:xfrm>
            <a:off x="4092959" y="2484537"/>
            <a:ext cx="325562" cy="14288"/>
          </a:xfrm>
          <a:prstGeom prst="roundRect">
            <a:avLst>
              <a:gd name="adj" fmla="val 319058"/>
            </a:avLst>
          </a:prstGeom>
          <a:solidFill>
            <a:srgbClr val="CDBBDC"/>
          </a:solidFill>
          <a:ln/>
        </p:spPr>
      </p:sp>
      <p:sp>
        <p:nvSpPr>
          <p:cNvPr id="16" name="Shape 13"/>
          <p:cNvSpPr/>
          <p:nvPr/>
        </p:nvSpPr>
        <p:spPr>
          <a:xfrm>
            <a:off x="3863094" y="2369641"/>
            <a:ext cx="244153" cy="244153"/>
          </a:xfrm>
          <a:prstGeom prst="roundRect">
            <a:avLst>
              <a:gd name="adj" fmla="val 1867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903762" y="2389956"/>
            <a:ext cx="162744" cy="2034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4527872" y="2406923"/>
            <a:ext cx="13567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03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527872" y="2633365"/>
            <a:ext cx="4181996" cy="162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Resposta à Acusação — 13% das provas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4092959" y="3100983"/>
            <a:ext cx="325562" cy="14288"/>
          </a:xfrm>
          <a:prstGeom prst="roundRect">
            <a:avLst>
              <a:gd name="adj" fmla="val 319058"/>
            </a:avLst>
          </a:prstGeom>
          <a:solidFill>
            <a:srgbClr val="CDBBDC"/>
          </a:solidFill>
          <a:ln/>
        </p:spPr>
      </p:sp>
      <p:sp>
        <p:nvSpPr>
          <p:cNvPr id="21" name="Shape 18"/>
          <p:cNvSpPr/>
          <p:nvPr/>
        </p:nvSpPr>
        <p:spPr>
          <a:xfrm>
            <a:off x="3863094" y="2986088"/>
            <a:ext cx="244153" cy="244153"/>
          </a:xfrm>
          <a:prstGeom prst="roundRect">
            <a:avLst>
              <a:gd name="adj" fmla="val 18672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903762" y="3006403"/>
            <a:ext cx="162744" cy="2034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27872" y="3023369"/>
            <a:ext cx="13567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04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4527872" y="3249811"/>
            <a:ext cx="4181996" cy="162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Oficina Prática I — Redação Guiada</a:t>
            </a:r>
            <a:endParaRPr lang="en-US" sz="850" dirty="0"/>
          </a:p>
        </p:txBody>
      </p:sp>
      <p:sp>
        <p:nvSpPr>
          <p:cNvPr id="25" name="Text 22"/>
          <p:cNvSpPr/>
          <p:nvPr/>
        </p:nvSpPr>
        <p:spPr>
          <a:xfrm>
            <a:off x="3863132" y="3555057"/>
            <a:ext cx="22257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Módulo 2 — Direito Penal Material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3863132" y="3867001"/>
            <a:ext cx="1552277" cy="960462"/>
          </a:xfrm>
          <a:prstGeom prst="roundRect">
            <a:avLst>
              <a:gd name="adj" fmla="val 474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3985915" y="3989784"/>
            <a:ext cx="1306711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05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3985915" y="4216226"/>
            <a:ext cx="1306711" cy="325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Teoria da Pena I — Dosimetria</a:t>
            </a:r>
            <a:endParaRPr lang="en-US" sz="850" dirty="0"/>
          </a:p>
        </p:txBody>
      </p:sp>
      <p:sp>
        <p:nvSpPr>
          <p:cNvPr id="29" name="Shape 26"/>
          <p:cNvSpPr/>
          <p:nvPr/>
        </p:nvSpPr>
        <p:spPr>
          <a:xfrm>
            <a:off x="5510361" y="3867001"/>
            <a:ext cx="1552277" cy="960462"/>
          </a:xfrm>
          <a:prstGeom prst="roundRect">
            <a:avLst>
              <a:gd name="adj" fmla="val 474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5633145" y="3989784"/>
            <a:ext cx="1306711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 06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5633145" y="4216226"/>
            <a:ext cx="1306711" cy="325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Teoria da Pena II — Regimes e Concurso</a:t>
            </a:r>
            <a:endParaRPr lang="en-US" sz="850" dirty="0"/>
          </a:p>
        </p:txBody>
      </p:sp>
      <p:sp>
        <p:nvSpPr>
          <p:cNvPr id="32" name="Shape 29"/>
          <p:cNvSpPr/>
          <p:nvPr/>
        </p:nvSpPr>
        <p:spPr>
          <a:xfrm>
            <a:off x="7157591" y="3867001"/>
            <a:ext cx="1552277" cy="960462"/>
          </a:xfrm>
          <a:prstGeom prst="roundRect">
            <a:avLst>
              <a:gd name="adj" fmla="val 4746"/>
            </a:avLst>
          </a:prstGeom>
          <a:solidFill>
            <a:srgbClr val="FFFFFF"/>
          </a:solidFill>
          <a:ln w="14288">
            <a:solidFill>
              <a:srgbClr val="CDBBDC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7280374" y="3989784"/>
            <a:ext cx="1306711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Aulas 07–32</a:t>
            </a:r>
            <a:endParaRPr lang="en-US" sz="1050" dirty="0"/>
          </a:p>
        </p:txBody>
      </p:sp>
      <p:sp>
        <p:nvSpPr>
          <p:cNvPr id="34" name="Text 31"/>
          <p:cNvSpPr/>
          <p:nvPr/>
        </p:nvSpPr>
        <p:spPr>
          <a:xfrm>
            <a:off x="7280374" y="4216226"/>
            <a:ext cx="1306711" cy="488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Continuação do programa completo até o Exame 46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80802"/>
            <a:ext cx="5303118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Os 5 Passos para Identificar a Peça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16372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Antes de escrever uma única linha, o candidato deve percorrer mentalmente este roteiro de identificação. Cada passo filtra as possibilidades e conduz à peça correta com precisão.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496119" y="1752823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496119" y="1949276"/>
            <a:ext cx="2634555" cy="14288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6" name="Text 4"/>
          <p:cNvSpPr/>
          <p:nvPr/>
        </p:nvSpPr>
        <p:spPr>
          <a:xfrm>
            <a:off x="496119" y="203983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Identificar o Crime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96119" y="2308101"/>
            <a:ext cx="263455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Qual é o tipo penal? (Roubo, Homicídio, Furto, Tráfico, etc.) Qual é a qualificadora? Ex.: </a:t>
            </a:r>
            <a:pPr algn="l" indent="0" marL="0">
              <a:lnSpc>
                <a:spcPts val="1550"/>
              </a:lnSpc>
              <a:buNone/>
            </a:pPr>
            <a:r>
              <a:rPr lang="en-US" sz="950" i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"Roubo circunstanciado com emprego de arma de fogo"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3254648" y="1752823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3254648" y="1949276"/>
            <a:ext cx="2634630" cy="14288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10" name="Text 8"/>
          <p:cNvSpPr/>
          <p:nvPr/>
        </p:nvSpPr>
        <p:spPr>
          <a:xfrm>
            <a:off x="3254648" y="2039838"/>
            <a:ext cx="178973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Identificar a Ação Penal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254648" y="2308101"/>
            <a:ext cx="2634630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Ação penal pública incondicionada (maioria dos casos)? Ação penal privada (difamação, calúnia, injúria)? Ação penal privada subsidiária da pública?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6013252" y="1752823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6013252" y="1949276"/>
            <a:ext cx="2634555" cy="14288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14" name="Text 12"/>
          <p:cNvSpPr/>
          <p:nvPr/>
        </p:nvSpPr>
        <p:spPr>
          <a:xfrm>
            <a:off x="6013252" y="2039838"/>
            <a:ext cx="2634555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Identificar a Justiça (Competência Material)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013252" y="2501950"/>
            <a:ext cx="2634555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Justiça Federal? Justiça Estadual? Tribunal do Júri? Juizado Especial Criminal (JECRIM)?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496119" y="3318942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04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496119" y="3515395"/>
            <a:ext cx="4013820" cy="14288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18" name="Text 16"/>
          <p:cNvSpPr/>
          <p:nvPr/>
        </p:nvSpPr>
        <p:spPr>
          <a:xfrm>
            <a:off x="496119" y="3605957"/>
            <a:ext cx="200687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Identificar o Procedimento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96119" y="3874219"/>
            <a:ext cx="4013820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Procedimento comum ordinário? Comum sumário? Tribunal do Júri? JECRIM? O procedimento determina as peças cabíveis em cada fase.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4633913" y="3318942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05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4633913" y="3515395"/>
            <a:ext cx="4013895" cy="14288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22" name="Text 20"/>
          <p:cNvSpPr/>
          <p:nvPr/>
        </p:nvSpPr>
        <p:spPr>
          <a:xfrm>
            <a:off x="4633913" y="3605957"/>
            <a:ext cx="227387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Identificar a Fase do Processo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633913" y="3874219"/>
            <a:ext cx="4013895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Investigativa? Acusação? Defesa? Instrução? Encerramento? Sentença? Recursal? Execução? A fase é o filtro definitivo para a peça correta.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0182" y="260524"/>
            <a:ext cx="4089648" cy="284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Fluxograma de Identificação da Peça</a:t>
            </a: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980182" y="678954"/>
            <a:ext cx="7183562" cy="12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5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Use esta árvore de decisão para chegar à peça correta de forma sistemática. Comece sempre pela leitura completa do caso antes de qualquer conclusão.</a:t>
            </a:r>
            <a:endParaRPr lang="en-US" sz="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880542"/>
            <a:ext cx="7067476" cy="34742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6523" y="1196823"/>
            <a:ext cx="1616266" cy="202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Qual o Problema?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4496523" y="1456323"/>
            <a:ext cx="3268450" cy="140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Identifique a peça cabível</a:t>
            </a:r>
            <a:endParaRPr lang="en-US" sz="10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979" y="1281677"/>
            <a:ext cx="229869" cy="2298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496523" y="2008548"/>
            <a:ext cx="1653081" cy="202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Acusado Notificado?</a:t>
            </a:r>
            <a:endParaRPr lang="en-US" sz="1250" dirty="0"/>
          </a:p>
        </p:txBody>
      </p:sp>
      <p:sp>
        <p:nvSpPr>
          <p:cNvPr id="9" name="Text 5"/>
          <p:cNvSpPr/>
          <p:nvPr/>
        </p:nvSpPr>
        <p:spPr>
          <a:xfrm>
            <a:off x="4496523" y="2268048"/>
            <a:ext cx="3268450" cy="140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Confirme intimação da defesa</a:t>
            </a:r>
            <a:endParaRPr lang="en-US" sz="10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3979" y="1985651"/>
            <a:ext cx="229869" cy="22986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496523" y="2820273"/>
            <a:ext cx="1616266" cy="202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Há Sentença?</a:t>
            </a:r>
            <a:endParaRPr lang="en-US" sz="1250" dirty="0"/>
          </a:p>
        </p:txBody>
      </p:sp>
      <p:sp>
        <p:nvSpPr>
          <p:cNvPr id="12" name="Text 7"/>
          <p:cNvSpPr/>
          <p:nvPr/>
        </p:nvSpPr>
        <p:spPr>
          <a:xfrm>
            <a:off x="4496523" y="3079773"/>
            <a:ext cx="3268450" cy="140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Verifique existência de sentença</a:t>
            </a:r>
            <a:endParaRPr lang="en-US" sz="10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3979" y="2682441"/>
            <a:ext cx="229869" cy="22986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503706" y="3631997"/>
            <a:ext cx="1616266" cy="202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Leia o Caso</a:t>
            </a:r>
            <a:endParaRPr lang="en-US" sz="1250" dirty="0"/>
          </a:p>
        </p:txBody>
      </p:sp>
      <p:sp>
        <p:nvSpPr>
          <p:cNvPr id="15" name="Text 9"/>
          <p:cNvSpPr/>
          <p:nvPr/>
        </p:nvSpPr>
        <p:spPr>
          <a:xfrm>
            <a:off x="4503706" y="3891498"/>
            <a:ext cx="3268449" cy="140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Leitura completa antes de decidir</a:t>
            </a:r>
            <a:endParaRPr lang="en-US" sz="10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53979" y="3494166"/>
            <a:ext cx="229869" cy="229869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980182" y="4430018"/>
            <a:ext cx="7183562" cy="452884"/>
          </a:xfrm>
          <a:prstGeom prst="roundRect">
            <a:avLst>
              <a:gd name="adj" fmla="val 8448"/>
            </a:avLst>
          </a:prstGeom>
          <a:solidFill>
            <a:srgbClr val="FCF2B5"/>
          </a:solidFill>
          <a:ln/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265" y="4559424"/>
            <a:ext cx="113854" cy="91083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276201" y="4519687"/>
            <a:ext cx="6796460" cy="25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5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⚠</a:t>
            </a:r>
            <a:pPr algn="l" indent="0" marL="0">
              <a:lnSpc>
                <a:spcPts val="95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</a:t>
            </a:r>
            <a:pPr algn="l" indent="0" marL="0">
              <a:lnSpc>
                <a:spcPts val="95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Atenção ao erro mais comum:</a:t>
            </a:r>
            <a:pPr algn="l" indent="0" marL="0">
              <a:lnSpc>
                <a:spcPts val="95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Sentença de pronúncia NÃO comporta Apelação — cabe RESE (Art. 581, IV, CPP). Releia o fluxograma sempre que tiver dúvida.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13531"/>
            <a:ext cx="560427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 Apelação — Conceito Fundamental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82154" y="1288628"/>
            <a:ext cx="796572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"A Apelação é o recurso cabível contra as decisões definitivas de absolvição ou condenação proferidas por juiz singular (primeira instância) ou pelo Tribunal do Júri, com o objetivo de rever a decisão em superior instância."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1149102"/>
            <a:ext cx="14288" cy="675977"/>
          </a:xfrm>
          <a:prstGeom prst="rect">
            <a:avLst/>
          </a:prstGeom>
          <a:solidFill>
            <a:srgbClr val="622299"/>
          </a:solidFill>
          <a:ln/>
        </p:spPr>
      </p:sp>
      <p:sp>
        <p:nvSpPr>
          <p:cNvPr id="5" name="Text 3"/>
          <p:cNvSpPr/>
          <p:nvPr/>
        </p:nvSpPr>
        <p:spPr>
          <a:xfrm>
            <a:off x="496119" y="2088579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Fundamento Legal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96119" y="2406402"/>
            <a:ext cx="3924598" cy="682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Código de Processo Penal</a:t>
            </a:r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regra geral</a:t>
            </a:r>
            <a:endParaRPr lang="en-US" sz="950" dirty="0"/>
          </a:p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Lei 9.099/95, Art. 82</a:t>
            </a:r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JECRIM</a:t>
            </a:r>
            <a:endParaRPr lang="en-US" sz="950" dirty="0"/>
          </a:p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416, CPP</a:t>
            </a:r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— impronúncia e absolvição sumária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96119" y="3212529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Natureza Jurídica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96119" y="3530352"/>
            <a:ext cx="392459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Recurso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ordinário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(não extraordinário), que devolve ao tribunal a competência para revisão ampla da decisão impugnada, tanto em matéria de fato quanto de direito.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4638749" y="1964606"/>
            <a:ext cx="4103191" cy="2665288"/>
          </a:xfrm>
          <a:prstGeom prst="roundRect">
            <a:avLst>
              <a:gd name="adj" fmla="val 3351"/>
            </a:avLst>
          </a:prstGeom>
          <a:solidFill>
            <a:srgbClr val="622299"/>
          </a:solidFill>
          <a:ln/>
        </p:spPr>
      </p:sp>
      <p:sp>
        <p:nvSpPr>
          <p:cNvPr id="10" name="Text 8"/>
          <p:cNvSpPr/>
          <p:nvPr/>
        </p:nvSpPr>
        <p:spPr>
          <a:xfrm>
            <a:off x="4762723" y="2088579"/>
            <a:ext cx="194607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Características Principais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762723" y="2421954"/>
            <a:ext cx="1865635" cy="972220"/>
          </a:xfrm>
          <a:prstGeom prst="roundRect">
            <a:avLst>
              <a:gd name="adj" fmla="val 5359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891460" y="255069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Recurso Ordinário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891460" y="2868513"/>
            <a:ext cx="160816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Não extraordinário; ampla cognição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6752332" y="2421954"/>
            <a:ext cx="1865635" cy="972220"/>
          </a:xfrm>
          <a:prstGeom prst="roundRect">
            <a:avLst>
              <a:gd name="adj" fmla="val 5359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881068" y="255069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Duplo Grau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81068" y="2868513"/>
            <a:ext cx="160816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Revisão completa pelo tribunal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4762723" y="3518148"/>
            <a:ext cx="1865635" cy="972220"/>
          </a:xfrm>
          <a:prstGeom prst="roundRect">
            <a:avLst>
              <a:gd name="adj" fmla="val 5359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891460" y="3646884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Efeito Devolutivo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891460" y="3964707"/>
            <a:ext cx="160816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Devolve competência ao tribunal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752332" y="3518148"/>
            <a:ext cx="1865635" cy="972220"/>
          </a:xfrm>
          <a:prstGeom prst="roundRect">
            <a:avLst>
              <a:gd name="adj" fmla="val 5359"/>
            </a:avLst>
          </a:prstGeom>
          <a:solidFill>
            <a:srgbClr val="E7D5F6"/>
          </a:solidFill>
          <a:ln w="4763">
            <a:solidFill>
              <a:srgbClr val="CDBBD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881068" y="3646884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Efeito Suspensivo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881068" y="3964707"/>
            <a:ext cx="160816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Suspende execução, em regra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5162" y="347067"/>
            <a:ext cx="3500214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Quando Cabe Apelação?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65162" y="928464"/>
            <a:ext cx="8213675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Conhecer as hipóteses de cabimento é essencial para não confundir a Apelação com o RESE ou outros recursos. A tabela abaixo sistematiza as situações mais cobradas na OAB.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465162" y="1411560"/>
            <a:ext cx="8213675" cy="2607469"/>
          </a:xfrm>
          <a:prstGeom prst="roundRect">
            <a:avLst>
              <a:gd name="adj" fmla="val 1873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87053" y="1486495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Situação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23555" y="1486495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Cabível?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6057677" y="1486495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Fundamento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87053" y="1811834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Sentença condenatória de juiz singular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3323555" y="1811834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✓ SIM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6057677" y="1811834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I, CPP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87053" y="2137172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Sentença absolutória de juiz singular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323555" y="2137172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✓ SIM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6057677" y="2137172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I, CPP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587053" y="2462510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Decisão do Tribunal do Júri (plenário)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23555" y="2462510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✓ SIM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6057677" y="2462510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593, III, CPP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87053" y="2787848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Sentença de pronúncia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323555" y="2787848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D32F2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✗ NÃO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057677" y="2787848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Cabe RESE (Art. 581, IV)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87053" y="3113187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Sentença de impronúncia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3323555" y="3113187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✓ SIM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057677" y="3113187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416, CPP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87053" y="3438525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Sentença de absolvição sumária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323555" y="3438525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388E3C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✓ SIM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6057677" y="3438525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Art. 416, CPP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87053" y="3763863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Decisão interlocutória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3323555" y="3763863"/>
            <a:ext cx="2496889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D32F2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✗ NÃO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6057677" y="3763863"/>
            <a:ext cx="249927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Cabe RESE ou Agravo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465162" y="4141663"/>
            <a:ext cx="8213675" cy="654695"/>
          </a:xfrm>
          <a:prstGeom prst="roundRect">
            <a:avLst>
              <a:gd name="adj" fmla="val 7460"/>
            </a:avLst>
          </a:prstGeom>
          <a:solidFill>
            <a:srgbClr val="B6FCB8"/>
          </a:solidFill>
          <a:ln/>
        </p:spPr>
      </p:sp>
      <p:pic>
        <p:nvPicPr>
          <p:cNvPr id="3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97" y="4313783"/>
            <a:ext cx="145331" cy="116235"/>
          </a:xfrm>
          <a:prstGeom prst="rect">
            <a:avLst/>
          </a:prstGeom>
        </p:spPr>
      </p:pic>
      <p:sp>
        <p:nvSpPr>
          <p:cNvPr id="31" name="Text 28"/>
          <p:cNvSpPr/>
          <p:nvPr/>
        </p:nvSpPr>
        <p:spPr>
          <a:xfrm>
            <a:off x="842963" y="4279702"/>
            <a:ext cx="7719640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Regra de Ouro: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Se há sentença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definitiva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(condenatória ou absolutória) e o acusado foi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intimado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, a peça é </a:t>
            </a:r>
            <a:pPr algn="l" indent="0" marL="0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APELAÇÃO</a:t>
            </a:r>
            <a:pPr algn="l" indent="0" marL="0">
              <a:lnSpc>
                <a:spcPts val="14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. Exceção crítica: sentença de pronúncia → cabe RESE.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08211"/>
            <a:ext cx="31011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Prazos da Apelação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443782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 controle rigoroso dos prazos é indispensável. Na prova, a banca pode incluir dados sobre prazos no enunciado — o candidato deve identificar se o recurso ainda é tempestivo. Memorize estes três marcos fundamentais.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496119" y="2042220"/>
            <a:ext cx="2613868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027733" y="2606576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Dias para Interpor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96119" y="2874838"/>
            <a:ext cx="261386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Prazo para interposição da Apelação — Art. 593, CPP. </a:t>
            </a:r>
            <a:pPr algn="ctr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Prazo mais importante!</a:t>
            </a:r>
            <a:pPr algn="ctr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Conta da intimação da sentença.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3264991" y="2042220"/>
            <a:ext cx="2613943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3796680" y="2606576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Dias para Razões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264991" y="2874838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Prazo para apresentação das Razões de Apelação — Art. 600, CPP. Conta do recebimento dos autos.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6033939" y="2042220"/>
            <a:ext cx="2613943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6424166" y="2606576"/>
            <a:ext cx="18334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Dias para Contrarrazões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033939" y="2874838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Prazo para o Ministério Público ou parte contrária apresentar Contrarrazões — Art. 600, CPP.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96119" y="3609752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B6D6FC"/>
          </a:solidFill>
          <a:ln/>
        </p:spPr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092" y="3799061"/>
            <a:ext cx="155004" cy="123974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9071" y="3764682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Dica Importante (Art. 600, § 4º, CPP):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As razões podem ser oferecidas </a:t>
            </a:r>
            <a:pPr algn="l" indent="0" marL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diretamente ao Tribunal</a:t>
            </a:r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, sem necessidade de passar pelo juízo de origem. Isso agiliza o processo e é frequentemente cobrado na prova!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09452" y="265286"/>
            <a:ext cx="4139059" cy="266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Estrutura da Apelação — A Interposição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1209452" y="648965"/>
            <a:ext cx="6725022" cy="2302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 interposição é o ato formal de comunicar ao tribunal que o acusado deseja recorrer da sentença. É uma </a:t>
            </a:r>
            <a:pPr algn="l" indent="0" marL="0">
              <a:lnSpc>
                <a:spcPts val="900"/>
              </a:lnSpc>
              <a:buNone/>
            </a:pPr>
            <a:r>
              <a:rPr lang="en-US" sz="6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peça breve</a:t>
            </a:r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, com função meramente processual — não é o momento de argumentar. Deve ser objetiva e conter apenas os elementos essenciais abaixo.</a:t>
            </a:r>
            <a:endParaRPr lang="en-US" sz="650" dirty="0"/>
          </a:p>
        </p:txBody>
      </p:sp>
      <p:sp>
        <p:nvSpPr>
          <p:cNvPr id="4" name="Shape 2"/>
          <p:cNvSpPr/>
          <p:nvPr/>
        </p:nvSpPr>
        <p:spPr>
          <a:xfrm>
            <a:off x="1209452" y="945133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218977" y="954658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6" name="Text 4"/>
          <p:cNvSpPr/>
          <p:nvPr/>
        </p:nvSpPr>
        <p:spPr>
          <a:xfrm>
            <a:off x="1323156" y="1121048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618655" y="1039937"/>
            <a:ext cx="1065981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Saudação Inicial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618655" y="1208336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"Excelentíssimo Senhor Juiz de Direito da [Vara/Comarca]"</a:t>
            </a:r>
            <a:endParaRPr lang="en-US" sz="650" dirty="0"/>
          </a:p>
        </p:txBody>
      </p:sp>
      <p:sp>
        <p:nvSpPr>
          <p:cNvPr id="9" name="Shape 7"/>
          <p:cNvSpPr/>
          <p:nvPr/>
        </p:nvSpPr>
        <p:spPr>
          <a:xfrm>
            <a:off x="1209452" y="1515368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218977" y="1524893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11" name="Text 9"/>
          <p:cNvSpPr/>
          <p:nvPr/>
        </p:nvSpPr>
        <p:spPr>
          <a:xfrm>
            <a:off x="1323156" y="1691283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618655" y="1610171"/>
            <a:ext cx="1416993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Qualificação do Recorrente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618655" y="1778571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Nome completo, já qualificado nos autos do processo</a:t>
            </a:r>
            <a:endParaRPr lang="en-US" sz="650" dirty="0"/>
          </a:p>
        </p:txBody>
      </p:sp>
      <p:sp>
        <p:nvSpPr>
          <p:cNvPr id="14" name="Shape 12"/>
          <p:cNvSpPr/>
          <p:nvPr/>
        </p:nvSpPr>
        <p:spPr>
          <a:xfrm>
            <a:off x="1209452" y="2085603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218977" y="2095128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16" name="Text 14"/>
          <p:cNvSpPr/>
          <p:nvPr/>
        </p:nvSpPr>
        <p:spPr>
          <a:xfrm>
            <a:off x="1323156" y="2261518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618655" y="2180406"/>
            <a:ext cx="1352624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Identificação do Processo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618655" y="2348805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Número do processo, comarca e vara competente</a:t>
            </a:r>
            <a:endParaRPr lang="en-US" sz="650" dirty="0"/>
          </a:p>
        </p:txBody>
      </p:sp>
      <p:sp>
        <p:nvSpPr>
          <p:cNvPr id="19" name="Shape 17"/>
          <p:cNvSpPr/>
          <p:nvPr/>
        </p:nvSpPr>
        <p:spPr>
          <a:xfrm>
            <a:off x="1209452" y="2655838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218977" y="2665363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21" name="Text 19"/>
          <p:cNvSpPr/>
          <p:nvPr/>
        </p:nvSpPr>
        <p:spPr>
          <a:xfrm>
            <a:off x="1323156" y="2831753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618655" y="2750641"/>
            <a:ext cx="1065981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Núcleo da Peça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618655" y="2919040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"Vem, respeitosamente, interpor </a:t>
            </a:r>
            <a:pPr algn="l" indent="0" marL="0">
              <a:lnSpc>
                <a:spcPts val="900"/>
              </a:lnSpc>
              <a:buNone/>
            </a:pPr>
            <a:r>
              <a:rPr lang="en-US" sz="6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APELAÇÃO</a:t>
            </a:r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</a:t>
            </a:r>
            <a:endParaRPr lang="en-US" sz="650" dirty="0"/>
          </a:p>
        </p:txBody>
      </p:sp>
      <p:sp>
        <p:nvSpPr>
          <p:cNvPr id="24" name="Shape 22"/>
          <p:cNvSpPr/>
          <p:nvPr/>
        </p:nvSpPr>
        <p:spPr>
          <a:xfrm>
            <a:off x="1209452" y="3226073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218977" y="3235598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26" name="Text 24"/>
          <p:cNvSpPr/>
          <p:nvPr/>
        </p:nvSpPr>
        <p:spPr>
          <a:xfrm>
            <a:off x="1323156" y="3401988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1618655" y="3320876"/>
            <a:ext cx="1065981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Fundamento Legal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1618655" y="3489275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"Com fulcro no art. 593, I (ou III), do Código de Processo Penal"</a:t>
            </a:r>
            <a:endParaRPr lang="en-US" sz="650" dirty="0"/>
          </a:p>
        </p:txBody>
      </p:sp>
      <p:sp>
        <p:nvSpPr>
          <p:cNvPr id="29" name="Shape 27"/>
          <p:cNvSpPr/>
          <p:nvPr/>
        </p:nvSpPr>
        <p:spPr>
          <a:xfrm>
            <a:off x="1209452" y="3796308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1218977" y="3805833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31" name="Text 29"/>
          <p:cNvSpPr/>
          <p:nvPr/>
        </p:nvSpPr>
        <p:spPr>
          <a:xfrm>
            <a:off x="1323156" y="3972223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6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1618655" y="3891111"/>
            <a:ext cx="1065981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Menção às Razões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1618655" y="4059510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"Deseja oferecer as razões recursais na superior instância" (Art. 600, § 4º)</a:t>
            </a:r>
            <a:endParaRPr lang="en-US" sz="650" dirty="0"/>
          </a:p>
        </p:txBody>
      </p:sp>
      <p:sp>
        <p:nvSpPr>
          <p:cNvPr id="34" name="Shape 32"/>
          <p:cNvSpPr/>
          <p:nvPr/>
        </p:nvSpPr>
        <p:spPr>
          <a:xfrm>
            <a:off x="1209452" y="4366543"/>
            <a:ext cx="6725022" cy="511671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CDBBDC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1218977" y="4376068"/>
            <a:ext cx="341114" cy="492621"/>
          </a:xfrm>
          <a:prstGeom prst="roundRect">
            <a:avLst>
              <a:gd name="adj" fmla="val 7150"/>
            </a:avLst>
          </a:prstGeom>
          <a:solidFill>
            <a:srgbClr val="E7D5F6"/>
          </a:solidFill>
          <a:ln/>
        </p:spPr>
      </p:sp>
      <p:sp>
        <p:nvSpPr>
          <p:cNvPr id="36" name="Text 34"/>
          <p:cNvSpPr/>
          <p:nvPr/>
        </p:nvSpPr>
        <p:spPr>
          <a:xfrm>
            <a:off x="1323156" y="4542458"/>
            <a:ext cx="127918" cy="15984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7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1618655" y="4461346"/>
            <a:ext cx="1065981" cy="133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Fecho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1618655" y="4629745"/>
            <a:ext cx="6221016" cy="115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"Pede deferimento" + Local, data e assinatura com número da OAB</a:t>
            </a:r>
            <a:endParaRPr lang="en-US" sz="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1871" y="361131"/>
            <a:ext cx="5777657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Estrutura da Apelação — Razões Recursais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441871" y="903163"/>
            <a:ext cx="826025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As razões são o </a:t>
            </a:r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corpo argumentativo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da apelação — onde o advogado expõe os motivos pelos quais a sentença está errada. É a peça mais extensa e a que mais pontua. A estrutura clássica divide-se em dois grandes blocos: </a:t>
            </a:r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Fatos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e </a:t>
            </a:r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Direito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.</a:t>
            </a:r>
            <a:endParaRPr lang="en-US" sz="850" dirty="0"/>
          </a:p>
        </p:txBody>
      </p:sp>
      <p:sp>
        <p:nvSpPr>
          <p:cNvPr id="4" name="Shape 2"/>
          <p:cNvSpPr/>
          <p:nvPr/>
        </p:nvSpPr>
        <p:spPr>
          <a:xfrm>
            <a:off x="362322" y="1348085"/>
            <a:ext cx="4154463" cy="2719536"/>
          </a:xfrm>
          <a:prstGeom prst="roundRect">
            <a:avLst>
              <a:gd name="adj" fmla="val 2925"/>
            </a:avLst>
          </a:prstGeom>
          <a:solidFill>
            <a:srgbClr val="622299"/>
          </a:solidFill>
          <a:ln/>
        </p:spPr>
      </p:sp>
      <p:sp>
        <p:nvSpPr>
          <p:cNvPr id="5" name="Text 3"/>
          <p:cNvSpPr/>
          <p:nvPr/>
        </p:nvSpPr>
        <p:spPr>
          <a:xfrm>
            <a:off x="472753" y="1446461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I. DOS FATOS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472753" y="1717477"/>
            <a:ext cx="3933602" cy="501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Breve narrativa — </a:t>
            </a:r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máximo 1 parágrafo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. Objetivo: contextualizar o tribunal sobre o caso concreto. Não repita o que o juiz já sabe. Seja objetivo e direto.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472753" y="2317254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II. DO DIREITO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72753" y="2588270"/>
            <a:ext cx="3933602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Núcleo argumentativo da peça. Divide-se obrigatoriamente em duas seções: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472753" y="3011091"/>
            <a:ext cx="3933602" cy="368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A. Teses Preliminares</a:t>
            </a:r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(Nulidades Processuais)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b="1" dirty="0">
                <a:solidFill>
                  <a:srgbClr val="FFFFFF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B. Teses de Mérito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711526" y="1446461"/>
            <a:ext cx="2270820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A. Teses Preliminares (Nulidades)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4711526" y="1717477"/>
            <a:ext cx="3995365" cy="973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Violação do direito de defesa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Cerceamento de defesa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Nulidade da citação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Violação da identidade física do juiz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Outras nulidades (Art. 564, CPP)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4711526" y="2789039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62229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B. Teses de Mérito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711526" y="3060055"/>
            <a:ext cx="3995365" cy="973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Erro na dosimetria da pena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Aplicação incorreta da lei penal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Prova manifestamente contrária à condenação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Excludentes de ilicitude não reconhecidas</a:t>
            </a:r>
            <a:endParaRPr lang="en-US" sz="85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Atipicidade da conduta (ex: insignificância)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41871" y="4178275"/>
            <a:ext cx="8260259" cy="604019"/>
          </a:xfrm>
          <a:prstGeom prst="roundRect">
            <a:avLst>
              <a:gd name="adj" fmla="val 7682"/>
            </a:avLst>
          </a:prstGeom>
          <a:solidFill>
            <a:srgbClr val="DBC0F1"/>
          </a:solidFill>
          <a:ln/>
        </p:spPr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301" y="4338712"/>
            <a:ext cx="138038" cy="11043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800770" y="4304258"/>
            <a:ext cx="779092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Ordem das Teses: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Sempre apresente as preliminares </a:t>
            </a:r>
            <a:pPr algn="l" indent="0" marL="0">
              <a:lnSpc>
                <a:spcPts val="13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antes</a:t>
            </a:r>
            <a:pPr algn="l" indent="0" marL="0">
              <a:lnSpc>
                <a:spcPts val="13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 do mérito. Se houver nulidade absoluta, ela deve ser a primeira tese — sua procedência pode tornar desnecessário o exame do mérito.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2026-05-11T18:40:08Z</dcterms:created>
  <dcterms:modified xsi:type="dcterms:W3CDTF">2026-05-11T18:40:08Z</dcterms:modified>
</cp:coreProperties>
</file>